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AA7C-674C-4F1C-A962-3DD3994D391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639E5-6BE3-45C0-BA5C-5FCF9F577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1B447-08F5-4200-B9D7-1DD3E0200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1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36A0-AADF-D446-8CE0-1603FB620692}" type="datetimeFigureOut">
              <a:rPr lang="en-US" smtClean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217591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level3</a:t>
            </a:r>
          </a:p>
        </p:txBody>
      </p:sp>
    </p:spTree>
    <p:extLst>
      <p:ext uri="{BB962C8B-B14F-4D97-AF65-F5344CB8AC3E}">
        <p14:creationId xmlns:p14="http://schemas.microsoft.com/office/powerpoint/2010/main" val="106254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8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2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7" y="5955457"/>
            <a:ext cx="1875936" cy="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arte2@ucmail.uc.edu" TargetMode="External"/><Relationship Id="rId2" Type="http://schemas.openxmlformats.org/officeDocument/2006/relationships/hyperlink" Target="mailto:toni.kuhlman@yahoo.com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320" y="1122363"/>
            <a:ext cx="10061359" cy="2387600"/>
          </a:xfrm>
        </p:spPr>
        <p:txBody>
          <a:bodyPr>
            <a:normAutofit/>
          </a:bodyPr>
          <a:lstStyle/>
          <a:p>
            <a:r>
              <a:rPr lang="en-US" sz="6600" b="1" dirty="0"/>
              <a:t>Community Advisory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826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/>
              <a:t>Toni Kuhlman</a:t>
            </a:r>
          </a:p>
          <a:p>
            <a:r>
              <a:rPr lang="en-US" sz="2800" dirty="0"/>
              <a:t>Advisory Board Chair</a:t>
            </a:r>
          </a:p>
        </p:txBody>
      </p:sp>
    </p:spTree>
    <p:extLst>
      <p:ext uri="{BB962C8B-B14F-4D97-AF65-F5344CB8AC3E}">
        <p14:creationId xmlns:p14="http://schemas.microsoft.com/office/powerpoint/2010/main" val="97177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9284-43ED-4834-84D2-BDC17835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7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B598-9394-4D97-8060-64E2A9409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93357"/>
            <a:ext cx="8229600" cy="4525963"/>
          </a:xfrm>
        </p:spPr>
        <p:txBody>
          <a:bodyPr/>
          <a:lstStyle/>
          <a:p>
            <a:r>
              <a:rPr lang="en-US" dirty="0"/>
              <a:t>Always looking for new fundraising ideas, volunteers, and leaders</a:t>
            </a:r>
          </a:p>
          <a:p>
            <a:r>
              <a:rPr lang="en-US" dirty="0"/>
              <a:t>Want to build on/revive Shannon Dunn’s past </a:t>
            </a:r>
            <a:r>
              <a:rPr lang="en-US" i="1" dirty="0"/>
              <a:t>Lungs on the Run </a:t>
            </a:r>
            <a:r>
              <a:rPr lang="en-US" dirty="0"/>
              <a:t>success </a:t>
            </a:r>
          </a:p>
          <a:p>
            <a:r>
              <a:rPr lang="en-US" dirty="0"/>
              <a:t>Contact us to get involved!</a:t>
            </a:r>
          </a:p>
          <a:p>
            <a:pPr lvl="1"/>
            <a:r>
              <a:rPr lang="en-US" dirty="0"/>
              <a:t>Toni Kuhlman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toni.kuhlman@yahoo.com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Erin Hart </a:t>
            </a:r>
            <a:r>
              <a:rPr lang="en-US" dirty="0">
                <a:hlinkClick r:id="rId3"/>
              </a:rPr>
              <a:t>harte2@ucmail.uc.edu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4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33B8-C93D-4BEA-A661-F10A40EC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968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/>
              <a:t>Thank you! </a:t>
            </a:r>
            <a:r>
              <a:rPr lang="en-US" sz="6000" b="1" dirty="0">
                <a:sym typeface="Wingdings" panose="05000000000000000000" pitchFamily="2" charset="2"/>
              </a:rPr>
              <a:t> 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B923F-D1D9-4C37-900D-262F04FD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14221"/>
            <a:ext cx="10972800" cy="3887661"/>
          </a:xfrm>
        </p:spPr>
        <p:txBody>
          <a:bodyPr/>
          <a:lstStyle/>
          <a:p>
            <a:pPr algn="ctr"/>
            <a:r>
              <a:rPr lang="en-US" sz="3200" dirty="0"/>
              <a:t>Dr. Barrett</a:t>
            </a:r>
          </a:p>
          <a:p>
            <a:pPr algn="ctr"/>
            <a:r>
              <a:rPr lang="en-US" sz="3200" dirty="0"/>
              <a:t>Dr. Morris</a:t>
            </a:r>
          </a:p>
          <a:p>
            <a:pPr algn="ctr"/>
            <a:r>
              <a:rPr lang="en-US" sz="3200" dirty="0"/>
              <a:t>Dr. Starnes </a:t>
            </a:r>
          </a:p>
          <a:p>
            <a:pPr algn="ctr"/>
            <a:r>
              <a:rPr lang="en-US" sz="3200" dirty="0"/>
              <a:t>UC Staff Members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7734-5702-40C2-AE9F-D602E123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5" y="850356"/>
            <a:ext cx="9278645" cy="647518"/>
          </a:xfrm>
        </p:spPr>
        <p:txBody>
          <a:bodyPr>
            <a:noAutofit/>
          </a:bodyPr>
          <a:lstStyle/>
          <a:p>
            <a:r>
              <a:rPr lang="en-US" sz="4800" b="1" dirty="0"/>
              <a:t>Background: 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8D68D-75B0-4F0D-BC1D-6AAE8A17B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1567544"/>
            <a:ext cx="6329779" cy="5134338"/>
          </a:xfrm>
        </p:spPr>
        <p:txBody>
          <a:bodyPr>
            <a:noAutofit/>
          </a:bodyPr>
          <a:lstStyle/>
          <a:p>
            <a:r>
              <a:rPr lang="en-US" sz="2400" dirty="0"/>
              <a:t>Diagnosed in March 2014, 61 years old</a:t>
            </a:r>
          </a:p>
          <a:p>
            <a:r>
              <a:rPr lang="en-US" sz="2400" dirty="0"/>
              <a:t>No symptoms</a:t>
            </a:r>
          </a:p>
          <a:p>
            <a:r>
              <a:rPr lang="en-US" sz="2400" dirty="0"/>
              <a:t>Chance accident led to x-ray (thanks to this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guy      </a:t>
            </a:r>
            <a:r>
              <a:rPr lang="en-US" sz="2400" dirty="0"/>
              <a:t>)</a:t>
            </a:r>
          </a:p>
          <a:p>
            <a:r>
              <a:rPr lang="en-US" sz="2400" dirty="0"/>
              <a:t>Stage IIIB non-small cell adenocarcinoma of the lung at diagnosis (right lung &amp; lymph nodes)</a:t>
            </a:r>
          </a:p>
          <a:p>
            <a:r>
              <a:rPr lang="en-US" sz="2400" dirty="0"/>
              <a:t>Found hope in the Barrett Center after initial grim diagnosis elsewhere</a:t>
            </a:r>
          </a:p>
          <a:p>
            <a:r>
              <a:rPr lang="en-US" sz="2400" dirty="0"/>
              <a:t>Radiation, chemo, surgery to remove 30% of my lungs, clinical trials, hair loss, nausea, etc. – it’s not an easy road but you have to stay positive and lean on support system!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0056E5B-193D-4B44-AD69-034B0335438A}"/>
              </a:ext>
            </a:extLst>
          </p:cNvPr>
          <p:cNvSpPr/>
          <p:nvPr/>
        </p:nvSpPr>
        <p:spPr>
          <a:xfrm>
            <a:off x="1754820" y="2921599"/>
            <a:ext cx="339634" cy="23513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A person is smiling at the camera&#10;&#10;Description generated with high confidence">
            <a:extLst>
              <a:ext uri="{FF2B5EF4-FFF2-40B4-BE49-F238E27FC236}">
                <a16:creationId xmlns:a16="http://schemas.microsoft.com/office/drawing/2014/main" id="{63D80DD7-D9AE-4F84-A865-7BF03BD79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92" y="1231544"/>
            <a:ext cx="2994813" cy="46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3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7734-5702-40C2-AE9F-D602E123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15" y="920026"/>
            <a:ext cx="8229600" cy="647518"/>
          </a:xfrm>
        </p:spPr>
        <p:txBody>
          <a:bodyPr>
            <a:noAutofit/>
          </a:bodyPr>
          <a:lstStyle/>
          <a:p>
            <a:r>
              <a:rPr lang="en-US" sz="4800" b="1" dirty="0"/>
              <a:t>Background: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8D68D-75B0-4F0D-BC1D-6AAE8A17B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15" y="1567544"/>
            <a:ext cx="6236075" cy="5134338"/>
          </a:xfrm>
        </p:spPr>
        <p:txBody>
          <a:bodyPr>
            <a:normAutofit/>
          </a:bodyPr>
          <a:lstStyle/>
          <a:p>
            <a:r>
              <a:rPr lang="en-US" sz="2400" dirty="0"/>
              <a:t>4.5 years after diagnosis</a:t>
            </a:r>
          </a:p>
          <a:p>
            <a:r>
              <a:rPr lang="en-US" sz="2400" dirty="0"/>
              <a:t>Stage IV at present, after spread to knee, pelvis, &amp; left lung</a:t>
            </a:r>
          </a:p>
          <a:p>
            <a:r>
              <a:rPr lang="en-US" sz="2400" dirty="0"/>
              <a:t>Currently on break from treatment after 20 months of continuous chemotherapy </a:t>
            </a:r>
          </a:p>
          <a:p>
            <a:r>
              <a:rPr lang="en-US" sz="2400" dirty="0"/>
              <a:t>Lingering side effect of vertigo (since June 2017) due to destroyed nerve in ear that controls balance, a side effect of chemo</a:t>
            </a:r>
          </a:p>
          <a:p>
            <a:r>
              <a:rPr lang="en-US" sz="2400" dirty="0"/>
              <a:t>Current overall prognosis is great – thanks to Drs. Barrett, Morris, &amp; Starnes - &amp; UCCI!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B9E23-6C1E-4478-9FF0-B9A1F169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22" y="1567544"/>
            <a:ext cx="3975057" cy="35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9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BDE3-E7EE-4315-AD72-76BBF889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3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What is the Lung Cancer Community Advisory 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C371-A40B-40BE-9BB4-DB966694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7891"/>
            <a:ext cx="10972800" cy="4153991"/>
          </a:xfrm>
        </p:spPr>
        <p:txBody>
          <a:bodyPr/>
          <a:lstStyle/>
          <a:p>
            <a:r>
              <a:rPr lang="en-US" sz="3200" dirty="0"/>
              <a:t>Group consists of volunteers and folks from UC passionate about raising funds for UCCI</a:t>
            </a:r>
          </a:p>
          <a:p>
            <a:r>
              <a:rPr lang="en-US" sz="3200" dirty="0"/>
              <a:t>Group meets regularly to plan and brainstorm fundraising that can benefit UCCI</a:t>
            </a:r>
          </a:p>
          <a:p>
            <a:r>
              <a:rPr lang="en-US" sz="3200" dirty="0"/>
              <a:t>Funds raised can drive research so desperately needed for new treatments and, hopefully, a cure!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4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09A0-CBCD-45A6-B71B-01A917FE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80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Board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F7C73-6CA2-4436-B8AC-5A908D97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8822" y="2080234"/>
            <a:ext cx="5042262" cy="4525963"/>
          </a:xfrm>
        </p:spPr>
        <p:txBody>
          <a:bodyPr/>
          <a:lstStyle/>
          <a:p>
            <a:r>
              <a:rPr lang="en-US" dirty="0"/>
              <a:t>Toni Kuhlman, Chair</a:t>
            </a:r>
          </a:p>
          <a:p>
            <a:r>
              <a:rPr lang="en-US" dirty="0"/>
              <a:t>Thomas H. Bergman, ESQ</a:t>
            </a:r>
          </a:p>
          <a:p>
            <a:r>
              <a:rPr lang="en-US" dirty="0"/>
              <a:t>Shannon Dunn</a:t>
            </a:r>
          </a:p>
          <a:p>
            <a:r>
              <a:rPr lang="en-US" dirty="0"/>
              <a:t>Michele Roll</a:t>
            </a:r>
          </a:p>
          <a:p>
            <a:r>
              <a:rPr lang="en-US" dirty="0"/>
              <a:t>Jeff </a:t>
            </a:r>
            <a:r>
              <a:rPr lang="en-US" dirty="0" err="1"/>
              <a:t>Schrand</a:t>
            </a:r>
            <a:endParaRPr lang="en-US" dirty="0"/>
          </a:p>
          <a:p>
            <a:r>
              <a:rPr lang="en-US" dirty="0"/>
              <a:t>Tera Winther</a:t>
            </a:r>
          </a:p>
          <a:p>
            <a:r>
              <a:rPr lang="en-US" dirty="0"/>
              <a:t>Clara Kuhlman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BB764-973B-45CE-B4E2-CA04DBBCE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084" y="2080234"/>
            <a:ext cx="3714205" cy="4525963"/>
          </a:xfrm>
        </p:spPr>
        <p:txBody>
          <a:bodyPr/>
          <a:lstStyle/>
          <a:p>
            <a:r>
              <a:rPr lang="en-US" dirty="0"/>
              <a:t>Liz Cole</a:t>
            </a:r>
          </a:p>
          <a:p>
            <a:r>
              <a:rPr lang="en-US" dirty="0"/>
              <a:t>Erin Hart</a:t>
            </a:r>
          </a:p>
          <a:p>
            <a:r>
              <a:rPr lang="en-US" dirty="0"/>
              <a:t>Laureen McCorkle</a:t>
            </a:r>
          </a:p>
          <a:p>
            <a:r>
              <a:rPr lang="en-US" dirty="0" smtClean="0"/>
              <a:t>Dr</a:t>
            </a:r>
            <a:r>
              <a:rPr lang="en-US" dirty="0"/>
              <a:t>. John Morris</a:t>
            </a:r>
          </a:p>
          <a:p>
            <a:r>
              <a:rPr lang="en-US" dirty="0"/>
              <a:t>Dr. Sandra Starnes</a:t>
            </a:r>
          </a:p>
        </p:txBody>
      </p:sp>
    </p:spTree>
    <p:extLst>
      <p:ext uri="{BB962C8B-B14F-4D97-AF65-F5344CB8AC3E}">
        <p14:creationId xmlns:p14="http://schemas.microsoft.com/office/powerpoint/2010/main" val="137288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0479-2680-4BBD-84A2-628A2EA6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794"/>
            <a:ext cx="10515600" cy="1325563"/>
          </a:xfrm>
        </p:spPr>
        <p:txBody>
          <a:bodyPr/>
          <a:lstStyle/>
          <a:p>
            <a:r>
              <a:rPr lang="en-US" b="1" dirty="0"/>
              <a:t>Mission and Priorities of the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03DD-9980-4FF9-8D5F-66745CAB4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1993357"/>
            <a:ext cx="9447320" cy="4525963"/>
          </a:xfrm>
        </p:spPr>
        <p:txBody>
          <a:bodyPr/>
          <a:lstStyle/>
          <a:p>
            <a:r>
              <a:rPr lang="en-US" dirty="0"/>
              <a:t>Serve as advocates of UCCI Comprehensive Lung Cancer Center</a:t>
            </a:r>
          </a:p>
          <a:p>
            <a:r>
              <a:rPr lang="en-US" dirty="0"/>
              <a:t>Help increase visibility of the UCCI lung cancer program in our community</a:t>
            </a:r>
          </a:p>
          <a:p>
            <a:r>
              <a:rPr lang="en-US" dirty="0"/>
              <a:t>Contribute to the strategic planning process of the Comprehensive Lung Cancer Center</a:t>
            </a:r>
          </a:p>
          <a:p>
            <a:r>
              <a:rPr lang="en-US" dirty="0"/>
              <a:t>Assist in the fundraising efforts for the lung cancer center by attending center events and making key community connections</a:t>
            </a:r>
          </a:p>
        </p:txBody>
      </p:sp>
    </p:spTree>
    <p:extLst>
      <p:ext uri="{BB962C8B-B14F-4D97-AF65-F5344CB8AC3E}">
        <p14:creationId xmlns:p14="http://schemas.microsoft.com/office/powerpoint/2010/main" val="373185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35BF-E3DF-4BC6-9942-CC7AAE5F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211"/>
            <a:ext cx="10515600" cy="1325563"/>
          </a:xfrm>
        </p:spPr>
        <p:txBody>
          <a:bodyPr/>
          <a:lstStyle/>
          <a:p>
            <a:r>
              <a:rPr lang="en-US" b="1" dirty="0"/>
              <a:t>My Personal Goals for the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855C-D49D-44D2-9344-675F41B0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awareness of lung cancer statistics, lack of funding for research &amp; treatment</a:t>
            </a:r>
          </a:p>
          <a:p>
            <a:r>
              <a:rPr lang="en-US" dirty="0"/>
              <a:t>Raise awareness of lung cancer screening given it’s potential to increase survival</a:t>
            </a:r>
          </a:p>
          <a:p>
            <a:r>
              <a:rPr lang="en-US" dirty="0"/>
              <a:t>Educate families, friends, caregivers of those diagnosed with lung cancer – help give them the tools to support their loved one and find support for themselves as well</a:t>
            </a:r>
          </a:p>
          <a:p>
            <a:r>
              <a:rPr lang="en-US" dirty="0"/>
              <a:t>Recruit more members!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7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49393" y="5930283"/>
            <a:ext cx="2342608" cy="583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7AC0D-1171-4827-B728-A2D6D1A7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321" y="611413"/>
            <a:ext cx="7377071" cy="543015"/>
          </a:xfrm>
        </p:spPr>
        <p:txBody>
          <a:bodyPr>
            <a:noAutofit/>
          </a:bodyPr>
          <a:lstStyle/>
          <a:p>
            <a:r>
              <a:rPr lang="en-US" sz="3600" b="1" dirty="0"/>
              <a:t>Why Lung Cancer Fundraising is so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59B7-AB18-4142-8629-2FD81EB2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4" y="4149701"/>
            <a:ext cx="11825055" cy="31983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300" dirty="0"/>
              <a:t>So important because </a:t>
            </a:r>
            <a:r>
              <a:rPr lang="en-US" sz="3300" b="1" dirty="0"/>
              <a:t>lung cancer</a:t>
            </a:r>
            <a:r>
              <a:rPr lang="en-US" sz="3300" dirty="0"/>
              <a:t>, in particular, impacts so many: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1 in 16 Americans will be diagnosed in their lifetime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60 – 65% of new lung cancer diagnoses are among people who have never smoked or are former smokers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Accounts for 25% of all cancer deaths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More lives lost to lung cancer than to colorectal, pancreatic, </a:t>
            </a:r>
            <a:r>
              <a:rPr lang="en-US" sz="2000" dirty="0" smtClean="0"/>
              <a:t>breast, and </a:t>
            </a:r>
            <a:r>
              <a:rPr lang="en-US" sz="2000" dirty="0"/>
              <a:t>prostate cancers </a:t>
            </a:r>
            <a:r>
              <a:rPr lang="en-US" sz="2000" dirty="0" smtClean="0"/>
              <a:t>combined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200" i="1" dirty="0" smtClean="0"/>
              <a:t>Source</a:t>
            </a:r>
            <a:r>
              <a:rPr lang="en-US" sz="1200" i="1" dirty="0"/>
              <a:t>: longevity.org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EAEE3-29C7-441C-9328-04ABA3FA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47" y="1154428"/>
            <a:ext cx="5570684" cy="31525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9A400-082F-4BAA-AECD-6183701D7B23}"/>
              </a:ext>
            </a:extLst>
          </p:cNvPr>
          <p:cNvSpPr txBox="1">
            <a:spLocks/>
          </p:cNvSpPr>
          <p:nvPr/>
        </p:nvSpPr>
        <p:spPr>
          <a:xfrm>
            <a:off x="1673767" y="4256233"/>
            <a:ext cx="5772061" cy="225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1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227E-DE6C-4116-9B87-6531B6B2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6579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Slice Night!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4E3F5-63B8-4E66-ADFE-CE50E57B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08799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Top fundraising event for the board</a:t>
            </a:r>
          </a:p>
          <a:p>
            <a:r>
              <a:rPr lang="en-US" dirty="0"/>
              <a:t>2018 was 5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r>
              <a:rPr lang="en-US" dirty="0"/>
              <a:t>Presto/PFG &amp; </a:t>
            </a:r>
            <a:r>
              <a:rPr lang="en-US" i="1" dirty="0"/>
              <a:t>Cincinnati Magazine </a:t>
            </a:r>
            <a:r>
              <a:rPr lang="en-US" dirty="0"/>
              <a:t>sponsor</a:t>
            </a:r>
          </a:p>
          <a:p>
            <a:r>
              <a:rPr lang="en-US" dirty="0"/>
              <a:t>2018 raised $37k</a:t>
            </a:r>
          </a:p>
          <a:p>
            <a:r>
              <a:rPr lang="en-US" dirty="0"/>
              <a:t>Event growing annually – has raised $150k in 5 years!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https://scontent-ort2-1.xx.fbcdn.net/v/t1.0-9/12814715_10209096204906436_4380934004973044091_n.jpg?oh=7d252923e253402f379c65f78112a3e7&amp;oe=583DBFCB">
            <a:extLst>
              <a:ext uri="{FF2B5EF4-FFF2-40B4-BE49-F238E27FC236}">
                <a16:creationId xmlns:a16="http://schemas.microsoft.com/office/drawing/2014/main" id="{226BCE6E-68C7-4032-99EB-513D7608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1" y="2795761"/>
            <a:ext cx="4082510" cy="320647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CF7FA1-9A07-4B9A-868F-3572ED38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868" y="1225118"/>
            <a:ext cx="2787661" cy="15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7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491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Community Advisory Board</vt:lpstr>
      <vt:lpstr>Background: Then</vt:lpstr>
      <vt:lpstr>Background: Now</vt:lpstr>
      <vt:lpstr>What is the Lung Cancer Community Advisory Board?</vt:lpstr>
      <vt:lpstr>Board Members</vt:lpstr>
      <vt:lpstr>Mission and Priorities of the Board</vt:lpstr>
      <vt:lpstr>My Personal Goals for the Board</vt:lpstr>
      <vt:lpstr>Why Lung Cancer Fundraising is so Vital</vt:lpstr>
      <vt:lpstr>Slice Night!</vt:lpstr>
      <vt:lpstr>How Can You Help?</vt:lpstr>
      <vt:lpstr>Thank you!  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Fisher, Cassandra (fishecr)</dc:creator>
  <cp:lastModifiedBy>Fisher, Cassandra (fishecr)</cp:lastModifiedBy>
  <cp:revision>4</cp:revision>
  <dcterms:created xsi:type="dcterms:W3CDTF">2017-06-21T19:03:44Z</dcterms:created>
  <dcterms:modified xsi:type="dcterms:W3CDTF">2018-11-09T17:01:34Z</dcterms:modified>
</cp:coreProperties>
</file>