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84" r:id="rId13"/>
    <p:sldId id="272" r:id="rId14"/>
    <p:sldId id="273" r:id="rId15"/>
    <p:sldId id="274" r:id="rId16"/>
    <p:sldId id="275" r:id="rId17"/>
    <p:sldId id="276" r:id="rId18"/>
    <p:sldId id="277" r:id="rId19"/>
    <p:sldId id="285" r:id="rId20"/>
    <p:sldId id="279" r:id="rId21"/>
    <p:sldId id="280" r:id="rId22"/>
    <p:sldId id="281" r:id="rId23"/>
    <p:sldId id="282" r:id="rId24"/>
    <p:sldId id="283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23" d="100"/>
          <a:sy n="123" d="100"/>
        </p:scale>
        <p:origin x="114" y="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5" d="100"/>
          <a:sy n="65" d="100"/>
        </p:scale>
        <p:origin x="3082" y="6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9AA7C-674C-4F1C-A962-3DD3994D3910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E639E5-6BE3-45C0-BA5C-5FCF9F5776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684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91B447-08F5-4200-B9D7-1DD3E020043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713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527" y="5955457"/>
            <a:ext cx="1875936" cy="58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66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527" y="5955457"/>
            <a:ext cx="1875936" cy="58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311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527" y="5955457"/>
            <a:ext cx="1875936" cy="58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742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12359"/>
            <a:ext cx="10515600" cy="1325563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E36A0-AADF-D446-8CE0-1603FB620692}" type="datetimeFigureOut">
              <a:rPr lang="en-US" smtClean="0"/>
              <a:t>11/6/2018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idx="1" hasCustomPrompt="1"/>
          </p:nvPr>
        </p:nvSpPr>
        <p:spPr>
          <a:xfrm>
            <a:off x="609600" y="2175919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level3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609600" y="2075543"/>
            <a:ext cx="10972800" cy="1451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45940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E36A0-AADF-D446-8CE0-1603FB620692}" type="datetimeFigureOut">
              <a:rPr lang="en-US" smtClean="0"/>
              <a:t>11/6/2018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idx="1"/>
          </p:nvPr>
        </p:nvSpPr>
        <p:spPr>
          <a:xfrm>
            <a:off x="609600" y="2175919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19760" y="2042160"/>
            <a:ext cx="10942320" cy="2286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0730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527" y="5955457"/>
            <a:ext cx="1875936" cy="58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609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527" y="5955457"/>
            <a:ext cx="1875936" cy="58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561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527" y="5955457"/>
            <a:ext cx="1875936" cy="58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90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668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527" y="5955457"/>
            <a:ext cx="1875936" cy="58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188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527" y="5955457"/>
            <a:ext cx="1875936" cy="58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782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527" y="5955457"/>
            <a:ext cx="1875936" cy="58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835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527" y="5955457"/>
            <a:ext cx="1875936" cy="58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321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527" y="5955457"/>
            <a:ext cx="1875936" cy="58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143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latin typeface="+mn-lt"/>
              </a:rPr>
              <a:t>Lung Cancer Screening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5600" y="3733800"/>
            <a:ext cx="6400800" cy="1613612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2800" dirty="0"/>
              <a:t>Sandra Starnes, MD</a:t>
            </a:r>
          </a:p>
          <a:p>
            <a:pPr>
              <a:spcBef>
                <a:spcPts val="0"/>
              </a:spcBef>
            </a:pPr>
            <a:r>
              <a:rPr lang="en-US" dirty="0"/>
              <a:t>Professor of Surgery</a:t>
            </a:r>
          </a:p>
          <a:p>
            <a:pPr>
              <a:spcBef>
                <a:spcPts val="0"/>
              </a:spcBef>
            </a:pPr>
            <a:r>
              <a:rPr lang="en-US" dirty="0"/>
              <a:t>John B. Flege Chair in Cardiothoracic Surgery</a:t>
            </a:r>
          </a:p>
          <a:p>
            <a:pPr>
              <a:spcBef>
                <a:spcPts val="0"/>
              </a:spcBef>
            </a:pPr>
            <a:r>
              <a:rPr lang="en-US" dirty="0"/>
              <a:t>Co-Director, Lung Cancer Center</a:t>
            </a:r>
          </a:p>
        </p:txBody>
      </p:sp>
    </p:spTree>
    <p:extLst>
      <p:ext uri="{BB962C8B-B14F-4D97-AF65-F5344CB8AC3E}">
        <p14:creationId xmlns:p14="http://schemas.microsoft.com/office/powerpoint/2010/main" val="343166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8985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What are the Risks?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False positives</a:t>
            </a:r>
          </a:p>
          <a:p>
            <a:pPr lvl="1"/>
            <a:r>
              <a:rPr lang="en-US" dirty="0" smtClean="0"/>
              <a:t>Finding a nodule (spot) that is not cancer</a:t>
            </a:r>
          </a:p>
          <a:p>
            <a:pPr lvl="1"/>
            <a:r>
              <a:rPr lang="en-US" dirty="0" smtClean="0"/>
              <a:t>Most nodules (95%) seen on CT are not cancer</a:t>
            </a:r>
          </a:p>
          <a:p>
            <a:pPr lvl="1"/>
            <a:r>
              <a:rPr lang="en-US" dirty="0" smtClean="0"/>
              <a:t>May require additional testing </a:t>
            </a:r>
          </a:p>
          <a:p>
            <a:r>
              <a:rPr lang="en-US" dirty="0" smtClean="0"/>
              <a:t>False negatives</a:t>
            </a:r>
          </a:p>
          <a:p>
            <a:pPr lvl="1"/>
            <a:r>
              <a:rPr lang="en-US" dirty="0" smtClean="0"/>
              <a:t>A negative screening CT does not mean you don’t have lung cancer or can’t get lung cancer</a:t>
            </a:r>
          </a:p>
        </p:txBody>
      </p:sp>
    </p:spTree>
    <p:extLst>
      <p:ext uri="{BB962C8B-B14F-4D97-AF65-F5344CB8AC3E}">
        <p14:creationId xmlns:p14="http://schemas.microsoft.com/office/powerpoint/2010/main" val="84255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976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What are the Risks?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Radiation exposure</a:t>
            </a:r>
          </a:p>
          <a:p>
            <a:pPr lvl="1"/>
            <a:r>
              <a:rPr lang="en-US" dirty="0" smtClean="0"/>
              <a:t>Low-dose CT ~ 20-25% of standard CT</a:t>
            </a:r>
          </a:p>
          <a:p>
            <a:pPr lvl="1"/>
            <a:r>
              <a:rPr lang="en-US" dirty="0" smtClean="0"/>
              <a:t>Similar to 12 CXRs</a:t>
            </a:r>
          </a:p>
          <a:p>
            <a:pPr lvl="1"/>
            <a:r>
              <a:rPr lang="en-US" dirty="0" smtClean="0"/>
              <a:t>Similar to 6 months of natural background radiation</a:t>
            </a:r>
          </a:p>
          <a:p>
            <a:r>
              <a:rPr lang="en-US" dirty="0"/>
              <a:t>Costs</a:t>
            </a:r>
          </a:p>
          <a:p>
            <a:pPr lvl="1"/>
            <a:r>
              <a:rPr lang="en-US" dirty="0" smtClean="0"/>
              <a:t>Most </a:t>
            </a:r>
            <a:r>
              <a:rPr lang="en-US" dirty="0"/>
              <a:t>insurance companies cover lung cancer screening  </a:t>
            </a:r>
          </a:p>
          <a:p>
            <a:pPr lvl="1"/>
            <a:r>
              <a:rPr lang="en-US" dirty="0"/>
              <a:t>There may be cost for additional CT scans and testing for positive results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49247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0461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What to Expect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Low-dose CT </a:t>
            </a:r>
          </a:p>
          <a:p>
            <a:pPr lvl="1"/>
            <a:r>
              <a:rPr lang="en-US" dirty="0"/>
              <a:t>No IV or dye used</a:t>
            </a:r>
          </a:p>
          <a:p>
            <a:pPr lvl="1"/>
            <a:r>
              <a:rPr lang="en-US" dirty="0"/>
              <a:t>Scan completed in under a minute</a:t>
            </a:r>
          </a:p>
          <a:p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407" y="3394129"/>
            <a:ext cx="4755186" cy="319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63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6660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What do the Results Mean?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Negative screen</a:t>
            </a:r>
          </a:p>
          <a:p>
            <a:pPr lvl="1"/>
            <a:r>
              <a:rPr lang="en-US" dirty="0" smtClean="0"/>
              <a:t>No nodules (spots) seen and no other abnormalities</a:t>
            </a:r>
          </a:p>
          <a:p>
            <a:pPr lvl="1"/>
            <a:r>
              <a:rPr lang="en-US" dirty="0" smtClean="0"/>
              <a:t>Annual low-dose CT scan</a:t>
            </a:r>
          </a:p>
          <a:p>
            <a:r>
              <a:rPr lang="en-US" dirty="0" smtClean="0"/>
              <a:t>Positive screen indeterminate for lung cancer</a:t>
            </a:r>
          </a:p>
          <a:p>
            <a:pPr lvl="1"/>
            <a:r>
              <a:rPr lang="en-US" dirty="0" smtClean="0"/>
              <a:t>A nodule (spot) was seen</a:t>
            </a:r>
          </a:p>
          <a:p>
            <a:pPr lvl="1"/>
            <a:r>
              <a:rPr lang="en-US" dirty="0" smtClean="0"/>
              <a:t>About 50% of patients will have at least one nodule</a:t>
            </a:r>
          </a:p>
          <a:p>
            <a:pPr lvl="1"/>
            <a:r>
              <a:rPr lang="en-US" dirty="0" smtClean="0"/>
              <a:t>Most of these spots are NOT cancer</a:t>
            </a:r>
          </a:p>
          <a:p>
            <a:r>
              <a:rPr lang="en-US" dirty="0"/>
              <a:t>Positive screen suspicious for lung cancer</a:t>
            </a:r>
          </a:p>
          <a:p>
            <a:pPr lvl="1"/>
            <a:r>
              <a:rPr lang="en-US" dirty="0"/>
              <a:t>Further testing or biopsy may be recommended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46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0534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What do the Results Mean?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4" descr="X-ray photos 00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09"/>
          <a:stretch/>
        </p:blipFill>
        <p:spPr bwMode="auto">
          <a:xfrm>
            <a:off x="3197260" y="2175920"/>
            <a:ext cx="5797481" cy="413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244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110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What do the Results Mean?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if I have a nodule (spot)?</a:t>
            </a:r>
          </a:p>
          <a:p>
            <a:r>
              <a:rPr lang="en-US" dirty="0" smtClean="0"/>
              <a:t>We may recommend: </a:t>
            </a:r>
          </a:p>
          <a:p>
            <a:pPr lvl="1"/>
            <a:r>
              <a:rPr lang="en-US" dirty="0" smtClean="0"/>
              <a:t>Follow up scan in 3-6 months</a:t>
            </a:r>
          </a:p>
          <a:p>
            <a:pPr lvl="1"/>
            <a:r>
              <a:rPr lang="en-US" dirty="0" smtClean="0"/>
              <a:t>Further testing such as a PET scan</a:t>
            </a:r>
          </a:p>
          <a:p>
            <a:pPr lvl="1"/>
            <a:r>
              <a:rPr lang="en-US" dirty="0" smtClean="0"/>
              <a:t>Referral to a lung specialist for possible biopsy</a:t>
            </a:r>
          </a:p>
          <a:p>
            <a:pPr lvl="1"/>
            <a:endParaRPr lang="en-US" sz="2000" dirty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38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356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Insurance Coverage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Annual screening with low-dose CT covered</a:t>
            </a:r>
          </a:p>
          <a:p>
            <a:r>
              <a:rPr lang="en-US" dirty="0"/>
              <a:t>Private insurance</a:t>
            </a:r>
          </a:p>
          <a:p>
            <a:pPr lvl="1"/>
            <a:r>
              <a:rPr lang="en-US" dirty="0"/>
              <a:t>Age 55-80</a:t>
            </a:r>
          </a:p>
          <a:p>
            <a:pPr lvl="1"/>
            <a:r>
              <a:rPr lang="en-US" u="sng" dirty="0"/>
              <a:t>&gt;</a:t>
            </a:r>
            <a:r>
              <a:rPr lang="en-US" dirty="0"/>
              <a:t>30 pack year smoking history</a:t>
            </a:r>
          </a:p>
          <a:p>
            <a:pPr lvl="1"/>
            <a:r>
              <a:rPr lang="en-US" dirty="0"/>
              <a:t>Current smoker or quit within 15 years</a:t>
            </a:r>
          </a:p>
          <a:p>
            <a:r>
              <a:rPr lang="en-US" dirty="0"/>
              <a:t>Medicare </a:t>
            </a:r>
          </a:p>
          <a:p>
            <a:pPr lvl="1"/>
            <a:r>
              <a:rPr lang="en-US" dirty="0"/>
              <a:t>Age 55-77</a:t>
            </a:r>
          </a:p>
          <a:p>
            <a:pPr lvl="1"/>
            <a:r>
              <a:rPr lang="en-US" u="sng" dirty="0"/>
              <a:t>&gt;</a:t>
            </a:r>
            <a:r>
              <a:rPr lang="en-US" dirty="0"/>
              <a:t>30 pack years smoking history</a:t>
            </a:r>
          </a:p>
          <a:p>
            <a:pPr lvl="1"/>
            <a:r>
              <a:rPr lang="en-US" dirty="0"/>
              <a:t>Current smoker or quit within 15 years</a:t>
            </a:r>
          </a:p>
          <a:p>
            <a:pPr lvl="1"/>
            <a:r>
              <a:rPr lang="en-US" dirty="0"/>
              <a:t>Shared decision making visit </a:t>
            </a:r>
          </a:p>
          <a:p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58112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6660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UC Health’s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sz="4000" dirty="0" smtClean="0">
                <a:solidFill>
                  <a:schemeClr val="tx1"/>
                </a:solidFill>
              </a:rPr>
              <a:t>Lung Cancer Screening Program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First program in the region</a:t>
            </a:r>
          </a:p>
          <a:p>
            <a:pPr lvl="1"/>
            <a:r>
              <a:rPr lang="en-US" dirty="0" smtClean="0"/>
              <a:t>Started November 2012	</a:t>
            </a:r>
          </a:p>
          <a:p>
            <a:r>
              <a:rPr lang="en-US" dirty="0"/>
              <a:t>Lung Cancer </a:t>
            </a:r>
            <a:r>
              <a:rPr lang="en-US" dirty="0" smtClean="0"/>
              <a:t>Alliance Screening Center of Excellence </a:t>
            </a:r>
            <a:endParaRPr lang="en-US" dirty="0"/>
          </a:p>
          <a:p>
            <a:r>
              <a:rPr lang="en-US" dirty="0" smtClean="0"/>
              <a:t>Screening locations</a:t>
            </a:r>
          </a:p>
          <a:p>
            <a:pPr lvl="1"/>
            <a:r>
              <a:rPr lang="en-US" dirty="0" smtClean="0"/>
              <a:t>UCMC</a:t>
            </a:r>
          </a:p>
          <a:p>
            <a:pPr lvl="1"/>
            <a:r>
              <a:rPr lang="en-US" dirty="0" smtClean="0"/>
              <a:t>UC Physicians Office North West Chester </a:t>
            </a:r>
          </a:p>
          <a:p>
            <a:pPr lvl="1"/>
            <a:r>
              <a:rPr lang="en-US" dirty="0" smtClean="0"/>
              <a:t>Daniel Drake Center</a:t>
            </a:r>
          </a:p>
        </p:txBody>
      </p:sp>
    </p:spTree>
    <p:extLst>
      <p:ext uri="{BB962C8B-B14F-4D97-AF65-F5344CB8AC3E}">
        <p14:creationId xmlns:p14="http://schemas.microsoft.com/office/powerpoint/2010/main" val="2369987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445" y="53560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UC Health’s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sz="4000" dirty="0" smtClean="0">
                <a:solidFill>
                  <a:schemeClr val="tx1"/>
                </a:solidFill>
              </a:rPr>
              <a:t>Lung Cancer Screening Program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Eligibility</a:t>
            </a:r>
          </a:p>
          <a:p>
            <a:pPr lvl="1"/>
            <a:r>
              <a:rPr lang="en-US" dirty="0" smtClean="0"/>
              <a:t>Age 55-80 </a:t>
            </a:r>
            <a:r>
              <a:rPr lang="en-US" b="1" dirty="0" smtClean="0"/>
              <a:t>and</a:t>
            </a:r>
          </a:p>
          <a:p>
            <a:pPr lvl="1"/>
            <a:r>
              <a:rPr lang="en-US" dirty="0" smtClean="0"/>
              <a:t>30 pack year smoking history</a:t>
            </a:r>
          </a:p>
          <a:p>
            <a:pPr lvl="1"/>
            <a:r>
              <a:rPr lang="en-US" dirty="0" smtClean="0"/>
              <a:t>No symptoms of lung cancer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67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66603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UC Health’s </a:t>
            </a:r>
            <a:br>
              <a:rPr lang="en-US" dirty="0"/>
            </a:br>
            <a:r>
              <a:rPr lang="en-US" sz="4000" dirty="0"/>
              <a:t>Lung Cancer Screening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Personalized care from dedicated screening team </a:t>
            </a:r>
          </a:p>
          <a:p>
            <a:r>
              <a:rPr lang="en-US" dirty="0"/>
              <a:t>Mona Hemingway, BSN, RN, PCCN</a:t>
            </a:r>
          </a:p>
          <a:p>
            <a:pPr lvl="1"/>
            <a:r>
              <a:rPr lang="en-US" dirty="0"/>
              <a:t>Program Manager</a:t>
            </a:r>
          </a:p>
          <a:p>
            <a:r>
              <a:rPr lang="en-US" dirty="0"/>
              <a:t>Robert Simmons</a:t>
            </a:r>
          </a:p>
          <a:p>
            <a:pPr lvl="1"/>
            <a:r>
              <a:rPr lang="en-US" dirty="0"/>
              <a:t>Clinical Services Coordinator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76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94323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Lung Cancer Facts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Lung Cancer is the #1 cancer killer in the US</a:t>
            </a:r>
            <a:endParaRPr lang="en-US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97"/>
          <a:stretch/>
        </p:blipFill>
        <p:spPr bwMode="auto">
          <a:xfrm>
            <a:off x="2364354" y="2677364"/>
            <a:ext cx="7463292" cy="3123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6313019"/>
            <a:ext cx="27260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Cancer statistics, 2018, Volume: 68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96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6660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UC Health’s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sz="4000" dirty="0" smtClean="0">
                <a:solidFill>
                  <a:schemeClr val="tx1"/>
                </a:solidFill>
              </a:rPr>
              <a:t>Lung Cancer Screening Program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Specialized Lung Cancer Team with expertise in lung cancer and lung cancer screening</a:t>
            </a:r>
          </a:p>
          <a:p>
            <a:pPr lvl="1"/>
            <a:r>
              <a:rPr lang="en-US" dirty="0" smtClean="0"/>
              <a:t>Thoracic surgeons</a:t>
            </a:r>
          </a:p>
          <a:p>
            <a:pPr lvl="1"/>
            <a:r>
              <a:rPr lang="en-US" dirty="0" smtClean="0"/>
              <a:t>Medical oncologists</a:t>
            </a:r>
          </a:p>
          <a:p>
            <a:pPr lvl="1"/>
            <a:r>
              <a:rPr lang="en-US" dirty="0" smtClean="0"/>
              <a:t>Radiation oncologists</a:t>
            </a:r>
          </a:p>
          <a:p>
            <a:pPr lvl="1"/>
            <a:r>
              <a:rPr lang="en-US" dirty="0" smtClean="0"/>
              <a:t>Chest radiologists</a:t>
            </a:r>
          </a:p>
          <a:p>
            <a:pPr lvl="1"/>
            <a:r>
              <a:rPr lang="en-US" dirty="0" smtClean="0"/>
              <a:t>Interventional pulmonologists</a:t>
            </a:r>
          </a:p>
          <a:p>
            <a:pPr lvl="1"/>
            <a:r>
              <a:rPr lang="en-US" dirty="0" smtClean="0"/>
              <a:t>Pulmonary pathologists</a:t>
            </a:r>
          </a:p>
          <a:p>
            <a:pPr lvl="1"/>
            <a:r>
              <a:rPr lang="en-US" dirty="0" smtClean="0"/>
              <a:t>Oncology nurses and nurse practitioners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35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821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UC Health’s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sz="4000" dirty="0" smtClean="0">
                <a:solidFill>
                  <a:schemeClr val="tx1"/>
                </a:solidFill>
              </a:rPr>
              <a:t>Lung Cancer Screening Program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Lung cancer team meets weekly </a:t>
            </a:r>
            <a:endParaRPr lang="en-US" dirty="0" smtClean="0"/>
          </a:p>
          <a:p>
            <a:pPr lvl="1"/>
            <a:r>
              <a:rPr lang="en-US" dirty="0"/>
              <a:t>D</a:t>
            </a:r>
            <a:r>
              <a:rPr lang="en-US" dirty="0" smtClean="0"/>
              <a:t>iscuss </a:t>
            </a:r>
            <a:r>
              <a:rPr lang="en-US" dirty="0"/>
              <a:t>abnormal </a:t>
            </a:r>
            <a:r>
              <a:rPr lang="en-US" dirty="0" smtClean="0"/>
              <a:t>screening results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rovide </a:t>
            </a:r>
            <a:r>
              <a:rPr lang="en-US" dirty="0"/>
              <a:t>personalized approach for patients </a:t>
            </a:r>
            <a:endParaRPr lang="en-US" sz="2000" dirty="0"/>
          </a:p>
          <a:p>
            <a:endParaRPr lang="en-US" dirty="0" smtClean="0"/>
          </a:p>
          <a:p>
            <a:pPr lvl="1"/>
            <a:endParaRPr lang="en-US" sz="2800" dirty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2" descr="https://photos-5.dropbox.com/t/2/AACY8S22YCzXbpsC5nkxIc34_Rajp8D_XIA2VBxn-k-51Q/12/144177016/jpeg/32x32/3/1474920000/0/2/LungTumorBoard2.jpg/EP-lrW4YpxAgAigCKAQ/KGgiWPnSUi43pUHcwNLyNR18LxTz3bG4LtQ-qjxDa6g%2CjHfmvhrTPbO5jHECQeccNuYmBURq5umh_hS3ek_pB9M?size_mode=3&amp;dl=0&amp;size=800x6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47" t="14050" r="2558" b="2080"/>
          <a:stretch/>
        </p:blipFill>
        <p:spPr bwMode="auto">
          <a:xfrm>
            <a:off x="1162524" y="3579948"/>
            <a:ext cx="4145343" cy="2807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photos-5.dropbox.com/t/2/AABGxBBDfYMEFaT75H3frAhbu1zJZ08MvqtanL20-iqvUg/12/144177016/jpeg/32x32/3/1474920000/0/2/LungTumorBoard4.jpg/EP-lrW4YpxAgAigCKAQ/b1CSzoP3d7PmUtAJg218z5Wdy6W8yUQPEZnOCMXM0tQ%2CleikySsIb7EefkDbwfZBPt0uVDKv9Mv-i55gyHBFOrI?size_mode=3&amp;dl=0&amp;size=800x60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9" t="25595" r="11257"/>
          <a:stretch/>
        </p:blipFill>
        <p:spPr bwMode="auto">
          <a:xfrm>
            <a:off x="5378524" y="3597454"/>
            <a:ext cx="4768618" cy="2772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041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492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Lung Cancer Screening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sz="3600" dirty="0" smtClean="0">
                <a:solidFill>
                  <a:schemeClr val="tx1"/>
                </a:solidFill>
              </a:rPr>
              <a:t>Future Directions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Risk prediction models</a:t>
            </a:r>
          </a:p>
          <a:p>
            <a:pPr lvl="1"/>
            <a:r>
              <a:rPr lang="en-US" dirty="0" smtClean="0"/>
              <a:t>Include risk factors other than age, smoking history</a:t>
            </a:r>
          </a:p>
          <a:p>
            <a:pPr lvl="1"/>
            <a:r>
              <a:rPr lang="en-US" dirty="0" smtClean="0"/>
              <a:t>Better determine who should be screened</a:t>
            </a:r>
          </a:p>
          <a:p>
            <a:r>
              <a:rPr lang="en-US" dirty="0" smtClean="0"/>
              <a:t>Blood test to determine increased risk</a:t>
            </a:r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2"/>
          <a:srcRect l="23634" t="33637" r="23230" b="33200"/>
          <a:stretch/>
        </p:blipFill>
        <p:spPr>
          <a:xfrm>
            <a:off x="3232533" y="4114382"/>
            <a:ext cx="5726937" cy="228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0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8854"/>
            <a:ext cx="10515600" cy="1325563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Summary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Lung cancer screening with low-dose CT decreases deaths from lung cancer</a:t>
            </a:r>
          </a:p>
          <a:p>
            <a:r>
              <a:rPr lang="en-US" dirty="0" smtClean="0"/>
              <a:t>Screening is not appropriate for everyone</a:t>
            </a:r>
          </a:p>
          <a:p>
            <a:pPr lvl="1"/>
            <a:r>
              <a:rPr lang="en-US" dirty="0" smtClean="0"/>
              <a:t>Only shown to be of benefit for those at higher risk of lung cancer</a:t>
            </a:r>
          </a:p>
          <a:p>
            <a:r>
              <a:rPr lang="en-US" dirty="0"/>
              <a:t>Lung cancer screening should be done </a:t>
            </a:r>
            <a:r>
              <a:rPr lang="en-US" dirty="0" smtClean="0"/>
              <a:t>in structured programs experienced in lung cancer</a:t>
            </a:r>
          </a:p>
          <a:p>
            <a:r>
              <a:rPr lang="en-US" dirty="0" smtClean="0"/>
              <a:t>Screening </a:t>
            </a:r>
            <a:r>
              <a:rPr lang="en-US" dirty="0"/>
              <a:t>is not a substitute for quitting smoking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17628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613098"/>
            <a:ext cx="10515600" cy="1325563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Hope! Fight! Breathe!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556"/>
          <a:stretch/>
        </p:blipFill>
        <p:spPr>
          <a:xfrm>
            <a:off x="4358164" y="2151839"/>
            <a:ext cx="3475675" cy="4386122"/>
          </a:xfrm>
        </p:spPr>
      </p:pic>
    </p:spTree>
    <p:extLst>
      <p:ext uri="{BB962C8B-B14F-4D97-AF65-F5344CB8AC3E}">
        <p14:creationId xmlns:p14="http://schemas.microsoft.com/office/powerpoint/2010/main" val="180674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Lung Cancer Facts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patients diagnosed with advanced disease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47" t="24008" r="24200" b="50627"/>
          <a:stretch/>
        </p:blipFill>
        <p:spPr bwMode="auto">
          <a:xfrm>
            <a:off x="4770431" y="2699922"/>
            <a:ext cx="2651139" cy="3500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36" b="76622"/>
          <a:stretch/>
        </p:blipFill>
        <p:spPr bwMode="auto">
          <a:xfrm>
            <a:off x="8279586" y="2819412"/>
            <a:ext cx="1338396" cy="1413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6313019"/>
            <a:ext cx="27260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Cancer statistics, 2018, Volume: 68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54691" y="6128352"/>
            <a:ext cx="1859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Stage at diagnosis</a:t>
            </a:r>
          </a:p>
        </p:txBody>
      </p:sp>
    </p:spTree>
    <p:extLst>
      <p:ext uri="{BB962C8B-B14F-4D97-AF65-F5344CB8AC3E}">
        <p14:creationId xmlns:p14="http://schemas.microsoft.com/office/powerpoint/2010/main" val="340233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72455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Lung Cancer Facts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</a:t>
            </a:r>
            <a:r>
              <a:rPr lang="en-US" dirty="0" smtClean="0"/>
              <a:t>ung cancer is curable when diagnosed early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53" t="174" r="-1192" b="52727"/>
          <a:stretch/>
        </p:blipFill>
        <p:spPr>
          <a:xfrm>
            <a:off x="3975485" y="2686891"/>
            <a:ext cx="4241031" cy="3645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52161" t="2" b="52908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6384696"/>
            <a:ext cx="431105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spcBef>
                <a:spcPct val="20000"/>
              </a:spcBef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en-US" altLang="en-US" sz="1400" dirty="0">
                <a:latin typeface="Calibri" panose="020F0502020204030204" pitchFamily="34" charset="0"/>
                <a:ea typeface="MS PGothic" panose="020B0600070205080204" pitchFamily="34" charset="-128"/>
              </a:rPr>
              <a:t>Journal of Thoracic Oncology 2017 12: 1109-1121 </a:t>
            </a:r>
          </a:p>
        </p:txBody>
      </p:sp>
    </p:spTree>
    <p:extLst>
      <p:ext uri="{BB962C8B-B14F-4D97-AF65-F5344CB8AC3E}">
        <p14:creationId xmlns:p14="http://schemas.microsoft.com/office/powerpoint/2010/main" val="227405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89851"/>
            <a:ext cx="10515600" cy="1325563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Lung Cancer Screening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screening?</a:t>
            </a:r>
          </a:p>
          <a:p>
            <a:pPr lvl="1"/>
            <a:r>
              <a:rPr lang="en-US" dirty="0" smtClean="0"/>
              <a:t>A test done to detect a cancer before symptoms develop</a:t>
            </a:r>
          </a:p>
          <a:p>
            <a:pPr lvl="1"/>
            <a:r>
              <a:rPr lang="en-US" dirty="0" smtClean="0"/>
              <a:t>Symptoms of lung cancer typically do not appear until the disease is advanced</a:t>
            </a:r>
          </a:p>
          <a:p>
            <a:r>
              <a:rPr lang="en-US" dirty="0" smtClean="0"/>
              <a:t>Why hasn’t lung cancer screening been routine?</a:t>
            </a:r>
          </a:p>
          <a:p>
            <a:pPr lvl="1"/>
            <a:r>
              <a:rPr lang="en-US" dirty="0" smtClean="0"/>
              <a:t>Until recently, there hasn’t been an effective test</a:t>
            </a:r>
          </a:p>
          <a:p>
            <a:pPr lvl="1"/>
            <a:r>
              <a:rPr lang="en-US" dirty="0" smtClean="0"/>
              <a:t>Lung cancer screening with CXR showed no benefit</a:t>
            </a:r>
          </a:p>
          <a:p>
            <a:pPr lvl="2"/>
            <a:r>
              <a:rPr lang="en-US" dirty="0" smtClean="0"/>
              <a:t>No change in lung cancer deaths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663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97599"/>
            <a:ext cx="10515600" cy="1325563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National Lung Screening Trial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 clinical trial 2002-2007</a:t>
            </a:r>
          </a:p>
          <a:p>
            <a:r>
              <a:rPr lang="en-US" dirty="0" smtClean="0"/>
              <a:t>Over 50,000 patients at risk for lung cancer</a:t>
            </a:r>
          </a:p>
          <a:p>
            <a:pPr lvl="1"/>
            <a:r>
              <a:rPr lang="en-US" dirty="0" smtClean="0"/>
              <a:t>55-74 years old</a:t>
            </a:r>
          </a:p>
          <a:p>
            <a:pPr lvl="1"/>
            <a:r>
              <a:rPr lang="en-US" dirty="0" smtClean="0"/>
              <a:t>Current or former smokers</a:t>
            </a:r>
          </a:p>
          <a:p>
            <a:r>
              <a:rPr lang="en-US" dirty="0" smtClean="0"/>
              <a:t>Randomized to annual low-dose CT scan to CXR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330732"/>
            <a:ext cx="38574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New England Journal of Medicine August 4</a:t>
            </a:r>
            <a:r>
              <a:rPr lang="en-US" sz="14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, 2011</a:t>
            </a:r>
          </a:p>
        </p:txBody>
      </p:sp>
    </p:spTree>
    <p:extLst>
      <p:ext uri="{BB962C8B-B14F-4D97-AF65-F5344CB8AC3E}">
        <p14:creationId xmlns:p14="http://schemas.microsoft.com/office/powerpoint/2010/main" val="375677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43356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National Lung Screening Trial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People who got low-dose CT scans had a 20% decreased risk of dying from lung cancer</a:t>
            </a:r>
          </a:p>
          <a:p>
            <a:pPr lvl="1"/>
            <a:r>
              <a:rPr lang="en-US" dirty="0"/>
              <a:t>320 </a:t>
            </a:r>
            <a:r>
              <a:rPr lang="en-US" dirty="0" smtClean="0"/>
              <a:t>people </a:t>
            </a:r>
            <a:r>
              <a:rPr lang="en-US" dirty="0"/>
              <a:t>need to be screened to prevent 1 lung cancer death</a:t>
            </a:r>
          </a:p>
          <a:p>
            <a:pPr lvl="2"/>
            <a:r>
              <a:rPr lang="en-US" dirty="0"/>
              <a:t>1339 for breast </a:t>
            </a:r>
            <a:r>
              <a:rPr lang="en-US" dirty="0" smtClean="0"/>
              <a:t>cancer</a:t>
            </a:r>
          </a:p>
          <a:p>
            <a:pPr lvl="1"/>
            <a:r>
              <a:rPr lang="en-US" dirty="0" smtClean="0"/>
              <a:t>More cancers detected at an early stage</a:t>
            </a:r>
          </a:p>
          <a:p>
            <a:r>
              <a:rPr lang="en-US" dirty="0" smtClean="0"/>
              <a:t>First time that lung cancer screening has been shown to decrease lung cancer deaths!</a:t>
            </a:r>
          </a:p>
          <a:p>
            <a:r>
              <a:rPr lang="en-US" dirty="0" smtClean="0"/>
              <a:t>Results announced in 2010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345362"/>
            <a:ext cx="38574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New England Journal of Medicine August 4</a:t>
            </a:r>
            <a:r>
              <a:rPr lang="en-US" sz="14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, 2011</a:t>
            </a:r>
          </a:p>
        </p:txBody>
      </p:sp>
    </p:spTree>
    <p:extLst>
      <p:ext uri="{BB962C8B-B14F-4D97-AF65-F5344CB8AC3E}">
        <p14:creationId xmlns:p14="http://schemas.microsoft.com/office/powerpoint/2010/main" val="94225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96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Who Should Get Screened?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Age 55-80</a:t>
            </a:r>
          </a:p>
          <a:p>
            <a:r>
              <a:rPr lang="en-US" dirty="0" smtClean="0"/>
              <a:t>Current or former smoker</a:t>
            </a:r>
          </a:p>
          <a:p>
            <a:r>
              <a:rPr lang="en-US" dirty="0" smtClean="0"/>
              <a:t>&gt;30 pack year smoking history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acks per day X years smoked</a:t>
            </a:r>
          </a:p>
          <a:p>
            <a:pPr lvl="1"/>
            <a:r>
              <a:rPr lang="en-US" dirty="0" smtClean="0"/>
              <a:t>1 pack per day for 30 years or 2 packs per day for 15 years</a:t>
            </a:r>
          </a:p>
          <a:p>
            <a:r>
              <a:rPr lang="en-US" dirty="0"/>
              <a:t>No symptoms of lung cancer</a:t>
            </a:r>
          </a:p>
          <a:p>
            <a:pPr lvl="1"/>
            <a:r>
              <a:rPr lang="en-US" dirty="0"/>
              <a:t>New or changing cough</a:t>
            </a:r>
          </a:p>
          <a:p>
            <a:pPr lvl="1"/>
            <a:r>
              <a:rPr lang="en-US" dirty="0"/>
              <a:t>Coughing up blood</a:t>
            </a:r>
          </a:p>
          <a:p>
            <a:pPr lvl="1"/>
            <a:r>
              <a:rPr lang="en-US" dirty="0"/>
              <a:t>New or increasing shortness of breath</a:t>
            </a:r>
          </a:p>
        </p:txBody>
      </p:sp>
    </p:spTree>
    <p:extLst>
      <p:ext uri="{BB962C8B-B14F-4D97-AF65-F5344CB8AC3E}">
        <p14:creationId xmlns:p14="http://schemas.microsoft.com/office/powerpoint/2010/main" val="153021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4335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What is the Benefit of Screening?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Detection of lung cancer early when it is curable</a:t>
            </a:r>
          </a:p>
          <a:p>
            <a:r>
              <a:rPr lang="en-US" dirty="0"/>
              <a:t>D</a:t>
            </a:r>
            <a:r>
              <a:rPr lang="en-US" dirty="0" smtClean="0"/>
              <a:t>ecreased chance of dying from lung cancer</a:t>
            </a:r>
          </a:p>
          <a:p>
            <a:r>
              <a:rPr lang="en-US" dirty="0" smtClean="0"/>
              <a:t>7 </a:t>
            </a:r>
            <a:r>
              <a:rPr lang="en-US" dirty="0" smtClean="0"/>
              <a:t>million Americans estimated to be eligible for lung cancer screening</a:t>
            </a:r>
          </a:p>
          <a:p>
            <a:pPr lvl="1"/>
            <a:r>
              <a:rPr lang="en-US" dirty="0" smtClean="0"/>
              <a:t>Could potentially save </a:t>
            </a:r>
            <a:r>
              <a:rPr lang="en-US" dirty="0" smtClean="0"/>
              <a:t>22,000 </a:t>
            </a:r>
            <a:r>
              <a:rPr lang="en-US" dirty="0" smtClean="0"/>
              <a:t>lives </a:t>
            </a:r>
          </a:p>
          <a:p>
            <a:r>
              <a:rPr lang="en-US" dirty="0" smtClean="0"/>
              <a:t>Estimated that &lt;4% </a:t>
            </a:r>
            <a:r>
              <a:rPr lang="en-US" dirty="0" smtClean="0"/>
              <a:t>have undergone screening!</a:t>
            </a:r>
          </a:p>
          <a:p>
            <a:endParaRPr lang="en-US" dirty="0" smtClean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40499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</TotalTime>
  <Words>812</Words>
  <Application>Microsoft Office PowerPoint</Application>
  <PresentationFormat>Widescreen</PresentationFormat>
  <Paragraphs>153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MS PGothic</vt:lpstr>
      <vt:lpstr>Arial</vt:lpstr>
      <vt:lpstr>Calibri</vt:lpstr>
      <vt:lpstr>Calibri Light</vt:lpstr>
      <vt:lpstr>Times New Roman</vt:lpstr>
      <vt:lpstr>Office Theme</vt:lpstr>
      <vt:lpstr>Lung Cancer Screening </vt:lpstr>
      <vt:lpstr>Lung Cancer Facts</vt:lpstr>
      <vt:lpstr>Lung Cancer Facts</vt:lpstr>
      <vt:lpstr>Lung Cancer Facts</vt:lpstr>
      <vt:lpstr>Lung Cancer Screening</vt:lpstr>
      <vt:lpstr>National Lung Screening Trial</vt:lpstr>
      <vt:lpstr>National Lung Screening Trial</vt:lpstr>
      <vt:lpstr>Who Should Get Screened?</vt:lpstr>
      <vt:lpstr>What is the Benefit of Screening?</vt:lpstr>
      <vt:lpstr>What are the Risks?</vt:lpstr>
      <vt:lpstr>What are the Risks?</vt:lpstr>
      <vt:lpstr>What to Expect</vt:lpstr>
      <vt:lpstr>What do the Results Mean?</vt:lpstr>
      <vt:lpstr>What do the Results Mean?</vt:lpstr>
      <vt:lpstr>What do the Results Mean?</vt:lpstr>
      <vt:lpstr>Insurance Coverage</vt:lpstr>
      <vt:lpstr>UC Health’s  Lung Cancer Screening Program</vt:lpstr>
      <vt:lpstr>UC Health’s  Lung Cancer Screening Program</vt:lpstr>
      <vt:lpstr>UC Health’s  Lung Cancer Screening Program</vt:lpstr>
      <vt:lpstr>UC Health’s  Lung Cancer Screening Program</vt:lpstr>
      <vt:lpstr>UC Health’s  Lung Cancer Screening Program</vt:lpstr>
      <vt:lpstr>Lung Cancer Screening  Future Directions</vt:lpstr>
      <vt:lpstr>Summary</vt:lpstr>
      <vt:lpstr>Hope! Fight! Breathe!</vt:lpstr>
    </vt:vector>
  </TitlesOfParts>
  <Company>University of Cincinnati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Fisher, Cassandra (fishecr)</dc:creator>
  <cp:lastModifiedBy>Starnes, Sandra (starnesl)</cp:lastModifiedBy>
  <cp:revision>9</cp:revision>
  <dcterms:created xsi:type="dcterms:W3CDTF">2017-06-21T19:03:44Z</dcterms:created>
  <dcterms:modified xsi:type="dcterms:W3CDTF">2018-11-06T20:56:10Z</dcterms:modified>
</cp:coreProperties>
</file>